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2FF2CF1-2B5C-41A5-A189-4CDE515D7636}">
  <a:tblStyle styleId="{02FF2CF1-2B5C-41A5-A189-4CDE515D76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b7f5fb8c5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6b7f5fb8c5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b7f5fb8c5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6b7f5fb8c5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b7f5fb8c5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6b7f5fb8c5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6b7f5fb8c5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6b7f5fb8c5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6b7f5fb8c5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6b7f5fb8c5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6b7f5fb8c5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6b7f5fb8c5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6b7f5fb8c5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6b7f5fb8c5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b7f5fb8c5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6b7f5fb8c5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b7f5fb8c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b7f5fb8c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b7f5fb8c5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6b7f5fb8c5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b7f5fb8c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b7f5fb8c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b7f5fb8c5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6b7f5fb8c5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6b7f5fb8c5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6b7f5fb8c5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b7f5fb8c5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b7f5fb8c5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6b7f5fb8c5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6b7f5fb8c5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d2c9224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cd2c9224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d074c34c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d074c34c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6b7f5fb8c5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6b7f5fb8c5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6b7f5fb8c5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6b7f5fb8c5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6b7f5fb8c5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6b7f5fb8c5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6b7f5fb8c5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6b7f5fb8c5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b7f5fb8c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6b7f5fb8c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6b7f5fb8c5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6b7f5fb8c5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6b7f5fb8c5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6b7f5fb8c5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6b7f5fb8c5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6b7f5fb8c5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6b7f5fb8c5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6b7f5fb8c5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6b7f5fb8c5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6b7f5fb8c5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6b7f5fb8c5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6b7f5fb8c5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6b7f5fb8c5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6b7f5fb8c5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84c35e2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84c35e2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b7f5fb8c5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b7f5fb8c5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6b7f5fb8c5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6b7f5fb8c5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b7f5fb8c5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b7f5fb8c5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b7f5fb8c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6b7f5fb8c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b7f5fb8c5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6b7f5fb8c5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01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752960" y="2068000"/>
            <a:ext cx="7996200" cy="7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images">
  <p:cSld name="TITLE_ONLY_1_1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7" name="Google Shape;67;p11"/>
          <p:cNvSpPr/>
          <p:nvPr/>
        </p:nvSpPr>
        <p:spPr>
          <a:xfrm>
            <a:off x="7068382" y="3387401"/>
            <a:ext cx="220800" cy="220800"/>
          </a:xfrm>
          <a:prstGeom prst="rect">
            <a:avLst/>
          </a:prstGeom>
          <a:solidFill>
            <a:srgbClr val="58C1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1"/>
          <p:cNvSpPr/>
          <p:nvPr/>
        </p:nvSpPr>
        <p:spPr>
          <a:xfrm>
            <a:off x="2963382" y="1102973"/>
            <a:ext cx="220800" cy="220800"/>
          </a:xfrm>
          <a:prstGeom prst="rect">
            <a:avLst/>
          </a:prstGeom>
          <a:solidFill>
            <a:srgbClr val="58C1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3213229" y="1045090"/>
            <a:ext cx="29700" cy="29700"/>
          </a:xfrm>
          <a:prstGeom prst="rect">
            <a:avLst/>
          </a:prstGeom>
          <a:solidFill>
            <a:srgbClr val="58C1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1"/>
          <p:cNvSpPr/>
          <p:nvPr/>
        </p:nvSpPr>
        <p:spPr>
          <a:xfrm>
            <a:off x="7308235" y="3616773"/>
            <a:ext cx="29700" cy="29700"/>
          </a:xfrm>
          <a:prstGeom prst="rect">
            <a:avLst/>
          </a:prstGeom>
          <a:solidFill>
            <a:srgbClr val="58C1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1"/>
          <p:cNvSpPr/>
          <p:nvPr>
            <p:ph idx="2" type="pic"/>
          </p:nvPr>
        </p:nvSpPr>
        <p:spPr>
          <a:xfrm>
            <a:off x="731188" y="1154076"/>
            <a:ext cx="2400300" cy="240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11"/>
          <p:cNvSpPr/>
          <p:nvPr>
            <p:ph idx="3" type="pic"/>
          </p:nvPr>
        </p:nvSpPr>
        <p:spPr>
          <a:xfrm>
            <a:off x="4840025" y="1154076"/>
            <a:ext cx="2400300" cy="240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11"/>
          <p:cNvSpPr txBox="1"/>
          <p:nvPr>
            <p:ph idx="1" type="subTitle"/>
          </p:nvPr>
        </p:nvSpPr>
        <p:spPr>
          <a:xfrm>
            <a:off x="612650" y="3646475"/>
            <a:ext cx="30900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4" type="subTitle"/>
          </p:nvPr>
        </p:nvSpPr>
        <p:spPr>
          <a:xfrm>
            <a:off x="4725500" y="3646475"/>
            <a:ext cx="30900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image and description">
  <p:cSld name="TITLE_ONLY_1_1_1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7" name="Google Shape;77;p12"/>
          <p:cNvSpPr/>
          <p:nvPr/>
        </p:nvSpPr>
        <p:spPr>
          <a:xfrm>
            <a:off x="8591599" y="874373"/>
            <a:ext cx="220800" cy="220800"/>
          </a:xfrm>
          <a:prstGeom prst="rect">
            <a:avLst/>
          </a:prstGeom>
          <a:solidFill>
            <a:srgbClr val="58C1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2"/>
          <p:cNvSpPr/>
          <p:nvPr/>
        </p:nvSpPr>
        <p:spPr>
          <a:xfrm>
            <a:off x="8841446" y="816490"/>
            <a:ext cx="29700" cy="29700"/>
          </a:xfrm>
          <a:prstGeom prst="rect">
            <a:avLst/>
          </a:prstGeom>
          <a:solidFill>
            <a:srgbClr val="58C1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2"/>
          <p:cNvSpPr/>
          <p:nvPr>
            <p:ph idx="2" type="pic"/>
          </p:nvPr>
        </p:nvSpPr>
        <p:spPr>
          <a:xfrm>
            <a:off x="731229" y="925475"/>
            <a:ext cx="8031900" cy="240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12"/>
          <p:cNvSpPr txBox="1"/>
          <p:nvPr>
            <p:ph idx="1" type="subTitle"/>
          </p:nvPr>
        </p:nvSpPr>
        <p:spPr>
          <a:xfrm>
            <a:off x="731200" y="3480875"/>
            <a:ext cx="8031900" cy="1011300"/>
          </a:xfrm>
          <a:prstGeom prst="rect">
            <a:avLst/>
          </a:prstGeom>
          <a:solidFill>
            <a:srgbClr val="212342"/>
          </a:solidFill>
          <a:ln cap="flat" cmpd="sng" w="9525">
            <a:solidFill>
              <a:srgbClr val="58C1D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2875" lIns="274300" spcFirstLastPara="1" rIns="182875" wrap="square" tIns="18287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81" name="Google Shape;81;p12"/>
          <p:cNvSpPr/>
          <p:nvPr/>
        </p:nvSpPr>
        <p:spPr>
          <a:xfrm>
            <a:off x="720100" y="3477517"/>
            <a:ext cx="22200" cy="1018500"/>
          </a:xfrm>
          <a:prstGeom prst="rect">
            <a:avLst/>
          </a:prstGeom>
          <a:solidFill>
            <a:srgbClr val="58C1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61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text">
  <p:cSld name="TITLE_ONLY_1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idx="1" type="subTitle"/>
          </p:nvPr>
        </p:nvSpPr>
        <p:spPr>
          <a:xfrm>
            <a:off x="731200" y="1316550"/>
            <a:ext cx="3950700" cy="3110400"/>
          </a:xfrm>
          <a:prstGeom prst="rect">
            <a:avLst/>
          </a:prstGeom>
          <a:solidFill>
            <a:srgbClr val="212342"/>
          </a:solidFill>
          <a:ln cap="flat" cmpd="sng" w="9525">
            <a:solidFill>
              <a:srgbClr val="58C1D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365750" lIns="182875" spcFirstLastPara="1" rIns="182875" wrap="square" tIns="36575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5" name="Google Shape;85;p13"/>
          <p:cNvSpPr/>
          <p:nvPr/>
        </p:nvSpPr>
        <p:spPr>
          <a:xfrm>
            <a:off x="730550" y="1119575"/>
            <a:ext cx="1311600" cy="393600"/>
          </a:xfrm>
          <a:prstGeom prst="roundRect">
            <a:avLst>
              <a:gd fmla="val 16667" name="adj"/>
            </a:avLst>
          </a:prstGeom>
          <a:solidFill>
            <a:srgbClr val="212342"/>
          </a:solidFill>
          <a:ln cap="flat" cmpd="sng" w="9525">
            <a:solidFill>
              <a:srgbClr val="58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4997750" y="1119575"/>
            <a:ext cx="1311600" cy="393600"/>
          </a:xfrm>
          <a:prstGeom prst="roundRect">
            <a:avLst>
              <a:gd fmla="val 16667" name="adj"/>
            </a:avLst>
          </a:prstGeom>
          <a:solidFill>
            <a:srgbClr val="212342"/>
          </a:solidFill>
          <a:ln cap="flat" cmpd="sng" w="9525">
            <a:solidFill>
              <a:srgbClr val="C6D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5026555" y="1093025"/>
            <a:ext cx="125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6D300"/>
                </a:solidFill>
                <a:latin typeface="Karla"/>
                <a:ea typeface="Karla"/>
                <a:cs typeface="Karla"/>
                <a:sym typeface="Karla"/>
              </a:rPr>
              <a:t>Lowlights</a:t>
            </a:r>
            <a:endParaRPr b="1" sz="1600">
              <a:solidFill>
                <a:srgbClr val="C6D3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8" name="Google Shape;88;p13"/>
          <p:cNvSpPr txBox="1"/>
          <p:nvPr>
            <p:ph idx="2" type="subTitle"/>
          </p:nvPr>
        </p:nvSpPr>
        <p:spPr>
          <a:xfrm>
            <a:off x="731200" y="1119575"/>
            <a:ext cx="1867800" cy="393600"/>
          </a:xfrm>
          <a:prstGeom prst="rect">
            <a:avLst/>
          </a:prstGeom>
          <a:solidFill>
            <a:srgbClr val="212342"/>
          </a:solidFill>
          <a:ln cap="flat" cmpd="sng" w="9525">
            <a:solidFill>
              <a:srgbClr val="58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1" sz="1600">
                <a:solidFill>
                  <a:srgbClr val="58C1D6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3" type="subTitle"/>
          </p:nvPr>
        </p:nvSpPr>
        <p:spPr>
          <a:xfrm>
            <a:off x="4995925" y="1316550"/>
            <a:ext cx="3828000" cy="3110400"/>
          </a:xfrm>
          <a:prstGeom prst="rect">
            <a:avLst/>
          </a:prstGeom>
          <a:solidFill>
            <a:srgbClr val="212342"/>
          </a:solidFill>
          <a:ln cap="flat" cmpd="sng" w="9525">
            <a:solidFill>
              <a:srgbClr val="C6D3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365750" lIns="182875" spcFirstLastPara="1" rIns="182875" wrap="square" tIns="36575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4" type="subTitle"/>
          </p:nvPr>
        </p:nvSpPr>
        <p:spPr>
          <a:xfrm>
            <a:off x="4995907" y="1119575"/>
            <a:ext cx="1867800" cy="393600"/>
          </a:xfrm>
          <a:prstGeom prst="rect">
            <a:avLst/>
          </a:prstGeom>
          <a:solidFill>
            <a:srgbClr val="212342"/>
          </a:solidFill>
          <a:ln cap="flat" cmpd="sng" w="9525">
            <a:solidFill>
              <a:srgbClr val="C6D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300"/>
              </a:buClr>
              <a:buSzPts val="1600"/>
              <a:buFont typeface="Karla"/>
              <a:buNone/>
              <a:defRPr b="1" sz="1600">
                <a:solidFill>
                  <a:srgbClr val="C6D300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">
          <p15:clr>
            <a:srgbClr val="E46962"/>
          </p15:clr>
        </p15:guide>
        <p15:guide id="2" pos="5558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text (2 blocks)">
  <p:cSld name="TITLE_ONLY_1_1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731200" y="1499675"/>
            <a:ext cx="8070000" cy="1251900"/>
          </a:xfrm>
          <a:prstGeom prst="rect">
            <a:avLst/>
          </a:prstGeom>
          <a:solidFill>
            <a:srgbClr val="212342"/>
          </a:solidFill>
          <a:ln cap="flat" cmpd="sng" w="9525">
            <a:solidFill>
              <a:srgbClr val="58C1D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2" type="title"/>
          </p:nvPr>
        </p:nvSpPr>
        <p:spPr>
          <a:xfrm>
            <a:off x="612648" y="79552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3" type="subTitle"/>
          </p:nvPr>
        </p:nvSpPr>
        <p:spPr>
          <a:xfrm>
            <a:off x="731200" y="3099875"/>
            <a:ext cx="8070000" cy="1251900"/>
          </a:xfrm>
          <a:prstGeom prst="rect">
            <a:avLst/>
          </a:prstGeom>
          <a:solidFill>
            <a:srgbClr val="212342"/>
          </a:solidFill>
          <a:ln cap="flat" cmpd="sng" w="9525">
            <a:solidFill>
              <a:srgbClr val="58C1D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">
          <p15:clr>
            <a:srgbClr val="E46962"/>
          </p15:clr>
        </p15:guide>
        <p15:guide id="2" pos="5544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text (3 blocks)">
  <p:cSld name="TITLE_ONLY_1_1_1_1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idx="1" type="subTitle"/>
          </p:nvPr>
        </p:nvSpPr>
        <p:spPr>
          <a:xfrm>
            <a:off x="731200" y="1499675"/>
            <a:ext cx="8070000" cy="789000"/>
          </a:xfrm>
          <a:prstGeom prst="rect">
            <a:avLst/>
          </a:prstGeom>
          <a:solidFill>
            <a:srgbClr val="212342"/>
          </a:solidFill>
          <a:ln cap="flat" cmpd="sng" w="9525">
            <a:solidFill>
              <a:srgbClr val="58C1D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2" type="title"/>
          </p:nvPr>
        </p:nvSpPr>
        <p:spPr>
          <a:xfrm>
            <a:off x="612648" y="79552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3" type="subTitle"/>
          </p:nvPr>
        </p:nvSpPr>
        <p:spPr>
          <a:xfrm>
            <a:off x="731200" y="2528375"/>
            <a:ext cx="8070000" cy="789000"/>
          </a:xfrm>
          <a:prstGeom prst="rect">
            <a:avLst/>
          </a:prstGeom>
          <a:solidFill>
            <a:srgbClr val="212342"/>
          </a:solidFill>
          <a:ln cap="flat" cmpd="sng" w="9525">
            <a:solidFill>
              <a:srgbClr val="58C1D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4" type="subTitle"/>
          </p:nvPr>
        </p:nvSpPr>
        <p:spPr>
          <a:xfrm>
            <a:off x="731200" y="3557075"/>
            <a:ext cx="8070000" cy="789000"/>
          </a:xfrm>
          <a:prstGeom prst="rect">
            <a:avLst/>
          </a:prstGeom>
          <a:solidFill>
            <a:srgbClr val="212342"/>
          </a:solidFill>
          <a:ln cap="flat" cmpd="sng" w="9525">
            <a:solidFill>
              <a:srgbClr val="58C1D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">
          <p15:clr>
            <a:srgbClr val="E46962"/>
          </p15:clr>
        </p15:guide>
        <p15:guide id="2" pos="5544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Layout">
  <p:cSld name="TITLE_AND_BODY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4419600" y="4630341"/>
            <a:ext cx="21336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22850" spcFirstLastPara="1" rIns="22850" wrap="square" tIns="2285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DDE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FFFD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DDE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FFFD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DDE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FFFD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DDE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FFFD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DDE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FFFD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DDE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FFFD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DDE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FFFD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DDE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FFFD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DDE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FFFD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02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4521560" y="1743800"/>
            <a:ext cx="459000" cy="459000"/>
          </a:xfrm>
          <a:prstGeom prst="roundRect">
            <a:avLst>
              <a:gd fmla="val 16667" name="adj"/>
            </a:avLst>
          </a:prstGeom>
          <a:solidFill>
            <a:srgbClr val="2D8597">
              <a:alpha val="20250"/>
            </a:srgbClr>
          </a:solidFill>
          <a:ln cap="flat" cmpd="sng" w="9525">
            <a:solidFill>
              <a:srgbClr val="58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932510" y="2488707"/>
            <a:ext cx="1637100" cy="9600"/>
          </a:xfrm>
          <a:prstGeom prst="rect">
            <a:avLst/>
          </a:prstGeom>
          <a:solidFill>
            <a:srgbClr val="58C1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752960" y="2491421"/>
            <a:ext cx="7996200" cy="7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492964" y="170173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Karla"/>
              <a:buNone/>
              <a:defRPr b="1" sz="2100">
                <a:solidFill>
                  <a:srgbClr val="58C1D6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Karla"/>
              <a:buNone/>
              <a:defRPr b="1" sz="2800">
                <a:latin typeface="Karla"/>
                <a:ea typeface="Karla"/>
                <a:cs typeface="Karla"/>
                <a:sym typeface="Karl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Karla"/>
              <a:buNone/>
              <a:defRPr b="1" sz="2800">
                <a:latin typeface="Karla"/>
                <a:ea typeface="Karla"/>
                <a:cs typeface="Karla"/>
                <a:sym typeface="Karl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Karla"/>
              <a:buNone/>
              <a:defRPr b="1" sz="2800">
                <a:latin typeface="Karla"/>
                <a:ea typeface="Karla"/>
                <a:cs typeface="Karla"/>
                <a:sym typeface="Karl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Karla"/>
              <a:buNone/>
              <a:defRPr b="1" sz="2800">
                <a:latin typeface="Karla"/>
                <a:ea typeface="Karla"/>
                <a:cs typeface="Karla"/>
                <a:sym typeface="Karl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Karla"/>
              <a:buNone/>
              <a:defRPr b="1" sz="2800">
                <a:latin typeface="Karla"/>
                <a:ea typeface="Karla"/>
                <a:cs typeface="Karla"/>
                <a:sym typeface="Karl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Karla"/>
              <a:buNone/>
              <a:defRPr b="1" sz="2800">
                <a:latin typeface="Karla"/>
                <a:ea typeface="Karla"/>
                <a:cs typeface="Karla"/>
                <a:sym typeface="Karl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Karla"/>
              <a:buNone/>
              <a:defRPr b="1" sz="2800">
                <a:latin typeface="Karla"/>
                <a:ea typeface="Karla"/>
                <a:cs typeface="Karla"/>
                <a:sym typeface="Karl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Karla"/>
              <a:buNone/>
              <a:defRPr b="1" sz="2800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ctrTitle"/>
          </p:nvPr>
        </p:nvSpPr>
        <p:spPr>
          <a:xfrm>
            <a:off x="752960" y="1697605"/>
            <a:ext cx="7996200" cy="7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2895110" y="2606525"/>
            <a:ext cx="3711900" cy="393600"/>
          </a:xfrm>
          <a:prstGeom prst="rect">
            <a:avLst/>
          </a:prstGeom>
          <a:ln cap="flat" cmpd="sng" w="9525">
            <a:solidFill>
              <a:srgbClr val="58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rla"/>
              <a:buNone/>
              <a:defRPr b="1" sz="1400">
                <a:solidFill>
                  <a:srgbClr val="58C1D6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SECTION_HEADER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6" name="Google Shape;26;p5"/>
          <p:cNvSpPr/>
          <p:nvPr/>
        </p:nvSpPr>
        <p:spPr>
          <a:xfrm>
            <a:off x="741081" y="1605684"/>
            <a:ext cx="220500" cy="220500"/>
          </a:xfrm>
          <a:prstGeom prst="roundRect">
            <a:avLst>
              <a:gd fmla="val 16667" name="adj"/>
            </a:avLst>
          </a:prstGeom>
          <a:solidFill>
            <a:srgbClr val="2D8597">
              <a:alpha val="20250"/>
            </a:srgbClr>
          </a:solidFill>
          <a:ln cap="flat" cmpd="sng" w="9525">
            <a:solidFill>
              <a:srgbClr val="58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/>
        </p:nvSpPr>
        <p:spPr>
          <a:xfrm>
            <a:off x="704596" y="1515618"/>
            <a:ext cx="2856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8C1D6"/>
                </a:solidFill>
                <a:latin typeface="Karla SemiBold"/>
                <a:ea typeface="Karla SemiBold"/>
                <a:cs typeface="Karla SemiBold"/>
                <a:sym typeface="Karla SemiBold"/>
              </a:rPr>
              <a:t>1</a:t>
            </a:r>
            <a:endParaRPr sz="1300">
              <a:solidFill>
                <a:srgbClr val="58C1D6"/>
              </a:solidFill>
              <a:latin typeface="Karla SemiBold"/>
              <a:ea typeface="Karla SemiBold"/>
              <a:cs typeface="Karla SemiBold"/>
              <a:sym typeface="Karla SemiBold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741081" y="2018261"/>
            <a:ext cx="220500" cy="220500"/>
          </a:xfrm>
          <a:prstGeom prst="roundRect">
            <a:avLst>
              <a:gd fmla="val 16667" name="adj"/>
            </a:avLst>
          </a:prstGeom>
          <a:solidFill>
            <a:srgbClr val="2D8597">
              <a:alpha val="20250"/>
            </a:srgbClr>
          </a:solidFill>
          <a:ln cap="flat" cmpd="sng" w="9525">
            <a:solidFill>
              <a:srgbClr val="58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/>
        </p:nvSpPr>
        <p:spPr>
          <a:xfrm>
            <a:off x="704596" y="1926268"/>
            <a:ext cx="2856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8C1D6"/>
                </a:solidFill>
                <a:latin typeface="Karla SemiBold"/>
                <a:ea typeface="Karla SemiBold"/>
                <a:cs typeface="Karla SemiBold"/>
                <a:sym typeface="Karla SemiBold"/>
              </a:rPr>
              <a:t>2</a:t>
            </a:r>
            <a:endParaRPr sz="1300">
              <a:solidFill>
                <a:srgbClr val="58C1D6"/>
              </a:solidFill>
              <a:latin typeface="Karla SemiBold"/>
              <a:ea typeface="Karla SemiBold"/>
              <a:cs typeface="Karla SemiBold"/>
              <a:sym typeface="Karla SemiBold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741081" y="2430838"/>
            <a:ext cx="220500" cy="220500"/>
          </a:xfrm>
          <a:prstGeom prst="roundRect">
            <a:avLst>
              <a:gd fmla="val 16667" name="adj"/>
            </a:avLst>
          </a:prstGeom>
          <a:solidFill>
            <a:srgbClr val="2D8597">
              <a:alpha val="20250"/>
            </a:srgbClr>
          </a:solidFill>
          <a:ln cap="flat" cmpd="sng" w="9525">
            <a:solidFill>
              <a:srgbClr val="58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/>
        </p:nvSpPr>
        <p:spPr>
          <a:xfrm>
            <a:off x="704596" y="2344330"/>
            <a:ext cx="2856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8C1D6"/>
                </a:solidFill>
                <a:latin typeface="Karla SemiBold"/>
                <a:ea typeface="Karla SemiBold"/>
                <a:cs typeface="Karla SemiBold"/>
                <a:sym typeface="Karla SemiBold"/>
              </a:rPr>
              <a:t>3</a:t>
            </a:r>
            <a:endParaRPr sz="1300">
              <a:solidFill>
                <a:srgbClr val="58C1D6"/>
              </a:solidFill>
              <a:latin typeface="Karla SemiBold"/>
              <a:ea typeface="Karla SemiBold"/>
              <a:cs typeface="Karla SemiBold"/>
              <a:sym typeface="Karla SemiBold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741081" y="2827510"/>
            <a:ext cx="220500" cy="220500"/>
          </a:xfrm>
          <a:prstGeom prst="roundRect">
            <a:avLst>
              <a:gd fmla="val 16667" name="adj"/>
            </a:avLst>
          </a:prstGeom>
          <a:solidFill>
            <a:srgbClr val="2D8597">
              <a:alpha val="20250"/>
            </a:srgbClr>
          </a:solidFill>
          <a:ln cap="flat" cmpd="sng" w="9525">
            <a:solidFill>
              <a:srgbClr val="58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/>
        </p:nvSpPr>
        <p:spPr>
          <a:xfrm>
            <a:off x="704596" y="2741002"/>
            <a:ext cx="2856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8C1D6"/>
                </a:solidFill>
                <a:latin typeface="Karla SemiBold"/>
                <a:ea typeface="Karla SemiBold"/>
                <a:cs typeface="Karla SemiBold"/>
                <a:sym typeface="Karla SemiBold"/>
              </a:rPr>
              <a:t>4</a:t>
            </a:r>
            <a:endParaRPr sz="1300">
              <a:solidFill>
                <a:srgbClr val="58C1D6"/>
              </a:solidFill>
              <a:latin typeface="Karla SemiBold"/>
              <a:ea typeface="Karla SemiBold"/>
              <a:cs typeface="Karla SemiBold"/>
              <a:sym typeface="Karla SemiBold"/>
            </a:endParaRPr>
          </a:p>
        </p:txBody>
      </p:sp>
      <p:sp>
        <p:nvSpPr>
          <p:cNvPr id="34" name="Google Shape;34;p5"/>
          <p:cNvSpPr/>
          <p:nvPr/>
        </p:nvSpPr>
        <p:spPr>
          <a:xfrm>
            <a:off x="741081" y="3238159"/>
            <a:ext cx="220500" cy="220500"/>
          </a:xfrm>
          <a:prstGeom prst="roundRect">
            <a:avLst>
              <a:gd fmla="val 16667" name="adj"/>
            </a:avLst>
          </a:prstGeom>
          <a:solidFill>
            <a:srgbClr val="2D8597">
              <a:alpha val="20250"/>
            </a:srgbClr>
          </a:solidFill>
          <a:ln cap="flat" cmpd="sng" w="9525">
            <a:solidFill>
              <a:srgbClr val="58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 txBox="1"/>
          <p:nvPr/>
        </p:nvSpPr>
        <p:spPr>
          <a:xfrm>
            <a:off x="704596" y="3151652"/>
            <a:ext cx="2856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8C1D6"/>
                </a:solidFill>
                <a:latin typeface="Karla SemiBold"/>
                <a:ea typeface="Karla SemiBold"/>
                <a:cs typeface="Karla SemiBold"/>
                <a:sym typeface="Karla SemiBold"/>
              </a:rPr>
              <a:t>5</a:t>
            </a:r>
            <a:endParaRPr sz="1300">
              <a:solidFill>
                <a:srgbClr val="58C1D6"/>
              </a:solidFill>
              <a:latin typeface="Karla SemiBold"/>
              <a:ea typeface="Karla SemiBold"/>
              <a:cs typeface="Karla SemiBold"/>
              <a:sym typeface="Karla SemiBold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741081" y="3650885"/>
            <a:ext cx="220500" cy="220500"/>
          </a:xfrm>
          <a:prstGeom prst="roundRect">
            <a:avLst>
              <a:gd fmla="val 16667" name="adj"/>
            </a:avLst>
          </a:prstGeom>
          <a:solidFill>
            <a:srgbClr val="2D8597">
              <a:alpha val="20250"/>
            </a:srgbClr>
          </a:solidFill>
          <a:ln cap="flat" cmpd="sng" w="9525">
            <a:solidFill>
              <a:srgbClr val="58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 txBox="1"/>
          <p:nvPr/>
        </p:nvSpPr>
        <p:spPr>
          <a:xfrm>
            <a:off x="704596" y="3564377"/>
            <a:ext cx="2856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8C1D6"/>
                </a:solidFill>
                <a:latin typeface="Karla SemiBold"/>
                <a:ea typeface="Karla SemiBold"/>
                <a:cs typeface="Karla SemiBold"/>
                <a:sym typeface="Karla SemiBold"/>
              </a:rPr>
              <a:t>6</a:t>
            </a:r>
            <a:endParaRPr sz="1300">
              <a:solidFill>
                <a:srgbClr val="58C1D6"/>
              </a:solidFill>
              <a:latin typeface="Karla SemiBold"/>
              <a:ea typeface="Karla SemiBold"/>
              <a:cs typeface="Karla SemiBold"/>
              <a:sym typeface="Karla SemiBold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741081" y="1193107"/>
            <a:ext cx="220500" cy="220500"/>
          </a:xfrm>
          <a:prstGeom prst="roundRect">
            <a:avLst>
              <a:gd fmla="val 16667" name="adj"/>
            </a:avLst>
          </a:prstGeom>
          <a:solidFill>
            <a:srgbClr val="2D8597">
              <a:alpha val="20250"/>
            </a:srgbClr>
          </a:solidFill>
          <a:ln cap="flat" cmpd="sng" w="9525">
            <a:solidFill>
              <a:srgbClr val="58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 txBox="1"/>
          <p:nvPr/>
        </p:nvSpPr>
        <p:spPr>
          <a:xfrm>
            <a:off x="704596" y="1102893"/>
            <a:ext cx="2856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8C1D6"/>
                </a:solidFill>
                <a:latin typeface="Karla SemiBold"/>
                <a:ea typeface="Karla SemiBold"/>
                <a:cs typeface="Karla SemiBold"/>
                <a:sym typeface="Karla SemiBold"/>
              </a:rPr>
              <a:t>0</a:t>
            </a:r>
            <a:endParaRPr sz="1300">
              <a:solidFill>
                <a:srgbClr val="58C1D6"/>
              </a:solidFill>
              <a:latin typeface="Karla SemiBold"/>
              <a:ea typeface="Karla SemiBold"/>
              <a:cs typeface="Karla SemiBold"/>
              <a:sym typeface="Karla SemiBold"/>
            </a:endParaRPr>
          </a:p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1016118" y="1074475"/>
            <a:ext cx="77649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2" type="subTitle"/>
          </p:nvPr>
        </p:nvSpPr>
        <p:spPr>
          <a:xfrm>
            <a:off x="1016118" y="1485881"/>
            <a:ext cx="77649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3" type="subTitle"/>
          </p:nvPr>
        </p:nvSpPr>
        <p:spPr>
          <a:xfrm>
            <a:off x="1016118" y="3542912"/>
            <a:ext cx="77649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4" type="subTitle"/>
          </p:nvPr>
        </p:nvSpPr>
        <p:spPr>
          <a:xfrm>
            <a:off x="1016118" y="3131506"/>
            <a:ext cx="77649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5" type="subTitle"/>
          </p:nvPr>
        </p:nvSpPr>
        <p:spPr>
          <a:xfrm>
            <a:off x="1016118" y="2720100"/>
            <a:ext cx="77649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6" type="subTitle"/>
          </p:nvPr>
        </p:nvSpPr>
        <p:spPr>
          <a:xfrm>
            <a:off x="1016118" y="2308694"/>
            <a:ext cx="77649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7" type="subTitle"/>
          </p:nvPr>
        </p:nvSpPr>
        <p:spPr>
          <a:xfrm>
            <a:off x="1016118" y="1897287"/>
            <a:ext cx="77649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" type="body"/>
          </p:nvPr>
        </p:nvSpPr>
        <p:spPr>
          <a:xfrm>
            <a:off x="612648" y="81586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ONL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2" type="title"/>
          </p:nvPr>
        </p:nvSpPr>
        <p:spPr>
          <a:xfrm>
            <a:off x="612648" y="79552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body text">
  <p:cSld name="TITLE_ONLY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2" type="title"/>
          </p:nvPr>
        </p:nvSpPr>
        <p:spPr>
          <a:xfrm>
            <a:off x="612648" y="79552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None/>
              <a:defRPr b="0" sz="1600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612648" y="150166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text and image">
  <p:cSld name="TITLE_ONLY_1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612649" y="1044450"/>
            <a:ext cx="412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9pPr>
          </a:lstStyle>
          <a:p/>
        </p:txBody>
      </p:sp>
      <p:sp>
        <p:nvSpPr>
          <p:cNvPr id="62" name="Google Shape;62;p10"/>
          <p:cNvSpPr/>
          <p:nvPr/>
        </p:nvSpPr>
        <p:spPr>
          <a:xfrm>
            <a:off x="5419256" y="1066615"/>
            <a:ext cx="220800" cy="220800"/>
          </a:xfrm>
          <a:prstGeom prst="rect">
            <a:avLst/>
          </a:prstGeom>
          <a:solidFill>
            <a:srgbClr val="4C48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5669103" y="1008733"/>
            <a:ext cx="29700" cy="29700"/>
          </a:xfrm>
          <a:prstGeom prst="rect">
            <a:avLst/>
          </a:prstGeom>
          <a:solidFill>
            <a:srgbClr val="4C48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0"/>
          <p:cNvSpPr/>
          <p:nvPr>
            <p:ph idx="2" type="pic"/>
          </p:nvPr>
        </p:nvSpPr>
        <p:spPr>
          <a:xfrm>
            <a:off x="5465750" y="1121600"/>
            <a:ext cx="3278400" cy="3339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461">
          <p15:clr>
            <a:srgbClr val="E46962"/>
          </p15:clr>
        </p15:guide>
        <p15:guide id="2" orient="horz" pos="658">
          <p15:clr>
            <a:srgbClr val="E46962"/>
          </p15:clr>
        </p15:guide>
        <p15:guide id="3" orient="horz" pos="2810">
          <p15:clr>
            <a:srgbClr val="E46962"/>
          </p15:clr>
        </p15:guide>
        <p15:guide id="4" pos="5510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8193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b="1"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b="1"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b="1"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b="1"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b="1"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b="1"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b="1"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b="1"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b="1"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29695" y="81586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C1D6"/>
              </a:buClr>
              <a:buSzPts val="1400"/>
              <a:buFont typeface="Karla Medium"/>
              <a:buChar char="■"/>
              <a:defRPr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indent="-3111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FF41"/>
              </a:buClr>
              <a:buSzPts val="1300"/>
              <a:buFont typeface="Karla Medium"/>
              <a:buChar char="■"/>
              <a:defRPr sz="1300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 Medium"/>
              <a:buChar char="●"/>
              <a:defRPr sz="1200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 Medium"/>
              <a:buChar char="○"/>
              <a:defRPr sz="1200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 Medium"/>
              <a:buChar char="●"/>
              <a:defRPr sz="1200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 Medium"/>
              <a:buChar char="○"/>
              <a:defRPr sz="1200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 Medium"/>
              <a:buChar char="●"/>
              <a:defRPr sz="1200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 Medium"/>
              <a:buChar char="○"/>
              <a:defRPr sz="1200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 Medium"/>
              <a:buChar char="●"/>
              <a:defRPr sz="1200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387910" y="705548"/>
            <a:ext cx="36300" cy="4160400"/>
          </a:xfrm>
          <a:prstGeom prst="rect">
            <a:avLst/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387910" y="612549"/>
            <a:ext cx="36600" cy="36600"/>
          </a:xfrm>
          <a:prstGeom prst="rect">
            <a:avLst/>
          </a:prstGeom>
          <a:solidFill>
            <a:srgbClr val="EE7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387910" y="535349"/>
            <a:ext cx="36600" cy="36600"/>
          </a:xfrm>
          <a:prstGeom prst="rect">
            <a:avLst/>
          </a:prstGeom>
          <a:solidFill>
            <a:srgbClr val="4C48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387910" y="458149"/>
            <a:ext cx="36600" cy="36600"/>
          </a:xfrm>
          <a:prstGeom prst="rect">
            <a:avLst/>
          </a:prstGeom>
          <a:solidFill>
            <a:srgbClr val="AAA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387910" y="380949"/>
            <a:ext cx="36600" cy="36600"/>
          </a:xfrm>
          <a:prstGeom prst="rect">
            <a:avLst/>
          </a:prstGeom>
          <a:solidFill>
            <a:srgbClr val="58C1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267368" y="4680429"/>
            <a:ext cx="548700" cy="16122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hyperlink" Target="https://myscale.com/blog/assets/img/RAG.5a5e725d.pn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linkedin.com/in/hiba-jamal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ctrTitle"/>
          </p:nvPr>
        </p:nvSpPr>
        <p:spPr>
          <a:xfrm>
            <a:off x="752960" y="2068000"/>
            <a:ext cx="7996200" cy="7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Cognee</a:t>
            </a:r>
            <a:r>
              <a:rPr lang="en"/>
              <a:t> and </a:t>
            </a:r>
            <a:r>
              <a:rPr lang="en">
                <a:solidFill>
                  <a:srgbClr val="58C1D6"/>
                </a:solidFill>
              </a:rPr>
              <a:t>dlt</a:t>
            </a:r>
            <a:endParaRPr>
              <a:solidFill>
                <a:srgbClr val="58C1D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DataTalks.Club: LLM Zoomcamp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ctrTitle"/>
          </p:nvPr>
        </p:nvSpPr>
        <p:spPr>
          <a:xfrm>
            <a:off x="752960" y="2068000"/>
            <a:ext cx="7996200" cy="7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 Systems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2">
                <a:solidFill>
                  <a:srgbClr val="999999"/>
                </a:solidFill>
              </a:rPr>
              <a:t>A refresher</a:t>
            </a:r>
            <a:endParaRPr sz="2222">
              <a:solidFill>
                <a:srgbClr val="999999"/>
              </a:solidFill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63" y="530350"/>
            <a:ext cx="8046274" cy="364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3268500" y="4243975"/>
            <a:ext cx="26070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rPr>
              <a:t>Image source: </a:t>
            </a:r>
            <a:r>
              <a:rPr lang="en" u="sng">
                <a:solidFill>
                  <a:schemeClr val="hlink"/>
                </a:solidFill>
                <a:latin typeface="Karla Medium"/>
                <a:ea typeface="Karla Medium"/>
                <a:cs typeface="Karla Medium"/>
                <a:sym typeface="Karla Medium"/>
                <a:hlinkClick r:id="rId4"/>
              </a:rPr>
              <a:t>myscale.com</a:t>
            </a:r>
            <a:endParaRPr>
              <a:solidFill>
                <a:schemeClr val="lt1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ctrTitle"/>
          </p:nvPr>
        </p:nvSpPr>
        <p:spPr>
          <a:xfrm>
            <a:off x="752960" y="2068000"/>
            <a:ext cx="7996200" cy="7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cognee?</a:t>
            </a:r>
            <a:endParaRPr sz="2222">
              <a:solidFill>
                <a:srgbClr val="999999"/>
              </a:solidFill>
            </a:endParaRPr>
          </a:p>
        </p:txBody>
      </p:sp>
      <p:sp>
        <p:nvSpPr>
          <p:cNvPr id="176" name="Google Shape;176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idea: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b="0" l="0" r="0" t="15576"/>
          <a:stretch/>
        </p:blipFill>
        <p:spPr>
          <a:xfrm>
            <a:off x="1862138" y="400650"/>
            <a:ext cx="5419725" cy="434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cognee?</a:t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612648" y="81586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Cognee turns your data into a queryable </a:t>
            </a:r>
            <a:r>
              <a:rPr lang="en" sz="1600">
                <a:solidFill>
                  <a:srgbClr val="F9CB9C"/>
                </a:solidFill>
              </a:rPr>
              <a:t>memory</a:t>
            </a:r>
            <a:r>
              <a:rPr lang="en" sz="1600"/>
              <a:t> and </a:t>
            </a:r>
            <a:r>
              <a:rPr lang="en" sz="1600">
                <a:solidFill>
                  <a:srgbClr val="B6D7A8"/>
                </a:solidFill>
              </a:rPr>
              <a:t>knowledge graph.</a:t>
            </a:r>
            <a:endParaRPr sz="1600">
              <a:solidFill>
                <a:srgbClr val="B6D7A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It lets you: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Add structured or unstructured data (DataFrames, documents, tables)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Automatically build a knowledge graph from it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Ask natural language questions and get grounded, context-rich answers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knowledge graph?</a:t>
            </a:r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300" y="860100"/>
            <a:ext cx="4861360" cy="40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when you run cognee.cognify()?</a:t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513" y="64450"/>
            <a:ext cx="62769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ctrTitle"/>
          </p:nvPr>
        </p:nvSpPr>
        <p:spPr>
          <a:xfrm>
            <a:off x="752960" y="2068000"/>
            <a:ext cx="7996200" cy="7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of RAG Systems</a:t>
            </a:r>
            <a:endParaRPr sz="2222">
              <a:solidFill>
                <a:srgbClr val="999999"/>
              </a:solidFill>
            </a:endParaRPr>
          </a:p>
        </p:txBody>
      </p:sp>
      <p:sp>
        <p:nvSpPr>
          <p:cNvPr id="206" name="Google Shape;206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of RAG systems</a:t>
            </a:r>
            <a:endParaRPr/>
          </a:p>
        </p:txBody>
      </p:sp>
      <p:graphicFrame>
        <p:nvGraphicFramePr>
          <p:cNvPr id="212" name="Google Shape;212;p35"/>
          <p:cNvGraphicFramePr/>
          <p:nvPr/>
        </p:nvGraphicFramePr>
        <p:xfrm>
          <a:off x="952500" y="1194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{02FF2CF1-2B5C-41A5-A189-4CDE515D7636}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RAG Challenge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76200" marB="76200" marR="76200" marL="76200">
                    <a:lnL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Description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76200" marB="76200" marR="76200" marL="76200">
                    <a:lnL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Cognee’s Solution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76200" marB="76200" marR="76200" marL="76200">
                    <a:lnL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n" sz="1300">
                          <a:solidFill>
                            <a:srgbClr val="D9EAD3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Retrieval Quality &amp; Relevance</a:t>
                      </a:r>
                      <a:endParaRPr b="1" sz="1300">
                        <a:solidFill>
                          <a:srgbClr val="D9EAD3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68950" marB="68950" marR="76200" marL="76200" anchor="ctr">
                    <a:lnL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l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RAG may retrieve irrelevant, incomplete, or outdated information, leading to poor or misleading outputs.</a:t>
                      </a:r>
                      <a:endParaRPr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68950" marB="68950" marR="76200" marL="76200" anchor="ctr">
                    <a:lnL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Graph-based retrieval: Uses a semantic graph to identify and connect relevant facts, improving precision and contextual relevance.</a:t>
                      </a:r>
                      <a:endParaRPr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68950" marB="68950" marR="76200" marL="76200" anchor="ctr">
                    <a:lnL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of RAG systems</a:t>
            </a:r>
            <a:endParaRPr/>
          </a:p>
        </p:txBody>
      </p:sp>
      <p:graphicFrame>
        <p:nvGraphicFramePr>
          <p:cNvPr id="218" name="Google Shape;218;p36"/>
          <p:cNvGraphicFramePr/>
          <p:nvPr/>
        </p:nvGraphicFramePr>
        <p:xfrm>
          <a:off x="952500" y="136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{02FF2CF1-2B5C-41A5-A189-4CDE515D7636}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RAG Challenge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76200" marB="76200" marR="76200" marL="76200">
                    <a:lnL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Description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76200" marB="76200" marR="76200" marL="76200">
                    <a:lnL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Cognee’s Solution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76200" marB="76200" marR="76200" marL="76200">
                    <a:lnL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n" sz="1300">
                          <a:solidFill>
                            <a:srgbClr val="F9CB9C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Ranking &amp; Consolidation	</a:t>
                      </a:r>
                      <a:endParaRPr b="1" sz="1300">
                        <a:solidFill>
                          <a:srgbClr val="F9CB9C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68950" marB="68950" marR="76200" marL="76200" anchor="ctr">
                    <a:lnL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l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Retrieved chunks are not always ranked by usefulness, leading to suboptimal generation.	</a:t>
                      </a:r>
                      <a:endParaRPr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68950" marB="68950" marR="76200" marL="76200" anchor="ctr">
                    <a:lnL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Graph traversal: The graph structure helps prioritize and consolidate the most relevant information for the query.</a:t>
                      </a:r>
                      <a:endParaRPr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68950" marB="68950" marR="76200" marL="76200" anchor="ctr">
                    <a:lnL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 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612648" y="81586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AI Engineer @ </a:t>
            </a:r>
            <a:r>
              <a:rPr lang="en" sz="1600">
                <a:solidFill>
                  <a:srgbClr val="58C1D6"/>
                </a:solidFill>
              </a:rPr>
              <a:t>dlt</a:t>
            </a:r>
            <a:r>
              <a:rPr lang="en" sz="1600">
                <a:solidFill>
                  <a:srgbClr val="C6D300"/>
                </a:solidFill>
              </a:rPr>
              <a:t>Hub</a:t>
            </a:r>
            <a:endParaRPr sz="1600">
              <a:solidFill>
                <a:srgbClr val="C6D3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Previously: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i="1" lang="en" sz="1600"/>
              <a:t>I do data, I do AI</a:t>
            </a:r>
            <a:endParaRPr i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</a:t>
            </a:r>
            <a:r>
              <a:rPr lang="en" sz="1600"/>
              <a:t>ata science and ML roles within startups and academia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LinkedIn: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linkedin.com/in/hiba-jamal/</a:t>
            </a:r>
            <a:r>
              <a:rPr lang="en" sz="1600"/>
              <a:t> 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of RAG systems</a:t>
            </a:r>
            <a:endParaRPr/>
          </a:p>
        </p:txBody>
      </p:sp>
      <p:graphicFrame>
        <p:nvGraphicFramePr>
          <p:cNvPr id="224" name="Google Shape;224;p37"/>
          <p:cNvGraphicFramePr/>
          <p:nvPr/>
        </p:nvGraphicFramePr>
        <p:xfrm>
          <a:off x="952500" y="1194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{02FF2CF1-2B5C-41A5-A189-4CDE515D7636}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RAG Challenge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76200" marB="76200" marR="76200" marL="76200">
                    <a:lnL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Description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76200" marB="76200" marR="76200" marL="76200">
                    <a:lnL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Cognee’s Solution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76200" marB="76200" marR="76200" marL="76200">
                    <a:lnL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n" sz="1300">
                          <a:solidFill>
                            <a:srgbClr val="9FC5E8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Pipeline Scalability &amp; Data Ingestion</a:t>
                      </a:r>
                      <a:endParaRPr b="1" sz="1300">
                        <a:solidFill>
                          <a:srgbClr val="9FC5E8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68950" marB="68950" marR="76200" marL="76200" anchor="ctr">
                    <a:lnL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l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Scaling ingestion and retrieval pipelines for large datasets is complex and resource-intensive.</a:t>
                      </a:r>
                      <a:endParaRPr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68950" marB="68950" marR="76200" marL="76200" anchor="ctr">
                    <a:lnL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LanceDB &amp; </a:t>
                      </a:r>
                      <a:r>
                        <a:rPr b="1" lang="en" sz="1300">
                          <a:solidFill>
                            <a:srgbClr val="58C1D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dlt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 integration: Simplifies local, scalable vector storage and reduces complexity in ETL and metadata management.</a:t>
                      </a:r>
                      <a:endParaRPr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68950" marB="68950" marR="76200" marL="76200" anchor="ctr">
                    <a:lnL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/>
          <p:nvPr/>
        </p:nvSpPr>
        <p:spPr>
          <a:xfrm>
            <a:off x="5608025" y="1941850"/>
            <a:ext cx="3179400" cy="2631000"/>
          </a:xfrm>
          <a:prstGeom prst="roundRect">
            <a:avLst>
              <a:gd fmla="val 16667" name="adj"/>
            </a:avLst>
          </a:prstGeom>
          <a:solidFill>
            <a:srgbClr val="6510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8"/>
          <p:cNvSpPr/>
          <p:nvPr/>
        </p:nvSpPr>
        <p:spPr>
          <a:xfrm>
            <a:off x="589850" y="1100225"/>
            <a:ext cx="2270400" cy="11571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</a:rPr>
              <a:t>Leo likes German cars, advanced tech and high performance sport features</a:t>
            </a:r>
            <a:endParaRPr/>
          </a:p>
        </p:txBody>
      </p:sp>
      <p:sp>
        <p:nvSpPr>
          <p:cNvPr id="231" name="Google Shape;231;p38"/>
          <p:cNvSpPr txBox="1"/>
          <p:nvPr>
            <p:ph idx="4294967295" type="title"/>
          </p:nvPr>
        </p:nvSpPr>
        <p:spPr>
          <a:xfrm>
            <a:off x="440663" y="308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how these challenges can look like:</a:t>
            </a:r>
            <a:endParaRPr/>
          </a:p>
        </p:txBody>
      </p:sp>
      <p:sp>
        <p:nvSpPr>
          <p:cNvPr id="232" name="Google Shape;232;p38"/>
          <p:cNvSpPr/>
          <p:nvPr/>
        </p:nvSpPr>
        <p:spPr>
          <a:xfrm>
            <a:off x="5608025" y="929500"/>
            <a:ext cx="3179400" cy="909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magine" id="233" name="Google Shape;23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0237" y="2904113"/>
            <a:ext cx="1461480" cy="4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8"/>
          <p:cNvSpPr/>
          <p:nvPr/>
        </p:nvSpPr>
        <p:spPr>
          <a:xfrm>
            <a:off x="4514130" y="960988"/>
            <a:ext cx="980100" cy="10158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DDE"/>
              </a:buClr>
              <a:buSzPts val="9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FFFD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38"/>
          <p:cNvSpPr txBox="1"/>
          <p:nvPr/>
        </p:nvSpPr>
        <p:spPr>
          <a:xfrm>
            <a:off x="4510549" y="1352323"/>
            <a:ext cx="9873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Inter"/>
              <a:buNone/>
            </a:pPr>
            <a:r>
              <a:rPr b="1" baseline="30000" lang="en" sz="4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LLM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36" name="Google Shape;236;p38"/>
          <p:cNvSpPr txBox="1"/>
          <p:nvPr/>
        </p:nvSpPr>
        <p:spPr>
          <a:xfrm>
            <a:off x="5608025" y="955900"/>
            <a:ext cx="317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DDE"/>
                </a:solidFill>
                <a:latin typeface="Space Mono"/>
                <a:ea typeface="Space Mono"/>
                <a:cs typeface="Space Mono"/>
                <a:sym typeface="Space Mono"/>
              </a:rPr>
              <a:t>Leo should buy an electric sports car such as Tesla Roadster or Porsche Taycan.</a:t>
            </a:r>
            <a:endParaRPr>
              <a:solidFill>
                <a:srgbClr val="FFFDD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37" name="Google Shape;237;p38"/>
          <p:cNvSpPr txBox="1"/>
          <p:nvPr/>
        </p:nvSpPr>
        <p:spPr>
          <a:xfrm>
            <a:off x="5684225" y="1995475"/>
            <a:ext cx="3179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DDE"/>
                </a:solidFill>
                <a:latin typeface="Space Mono"/>
                <a:ea typeface="Space Mono"/>
                <a:cs typeface="Space Mono"/>
                <a:sym typeface="Space Mono"/>
              </a:rPr>
              <a:t>Leo should buy Porsche Taycan, produced between 2019 and 2025, with 79.2 kWh or 93.4 kWh battery and a range of 333 km to 463 km, produced in Germany based on his pref based on his preferences for electric cars that emphasize sustainability and advanced technology.</a:t>
            </a:r>
            <a:endParaRPr>
              <a:solidFill>
                <a:srgbClr val="FFFDD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descr="Immagine" id="238" name="Google Shape;23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0491" y="4707581"/>
            <a:ext cx="170846" cy="1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8"/>
          <p:cNvPicPr preferRelativeResize="0"/>
          <p:nvPr/>
        </p:nvPicPr>
        <p:blipFill rotWithShape="1">
          <a:blip r:embed="rId5">
            <a:alphaModFix/>
          </a:blip>
          <a:srcRect b="40652" l="0" r="0" t="0"/>
          <a:stretch/>
        </p:blipFill>
        <p:spPr>
          <a:xfrm>
            <a:off x="589850" y="2396550"/>
            <a:ext cx="1528476" cy="13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8"/>
          <p:cNvSpPr txBox="1"/>
          <p:nvPr/>
        </p:nvSpPr>
        <p:spPr>
          <a:xfrm>
            <a:off x="476325" y="3757200"/>
            <a:ext cx="3274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Which exact car model should I buy?</a:t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ctrTitle"/>
          </p:nvPr>
        </p:nvSpPr>
        <p:spPr>
          <a:xfrm>
            <a:off x="752960" y="2068000"/>
            <a:ext cx="7996200" cy="7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Cognee Node Sets?</a:t>
            </a:r>
            <a:endParaRPr sz="2222">
              <a:solidFill>
                <a:srgbClr val="999999"/>
              </a:solidFill>
            </a:endParaRPr>
          </a:p>
        </p:txBody>
      </p:sp>
      <p:sp>
        <p:nvSpPr>
          <p:cNvPr id="246" name="Google Shape;246;p3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612648" y="81586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They are lists of tags (strings) attached to content in Cognee’s knowledge graph for organizing, filtering, and categorizing data.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Advantages:</a:t>
            </a:r>
            <a:endParaRPr sz="16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>
                <a:solidFill>
                  <a:srgbClr val="4A86E8"/>
                </a:solidFill>
              </a:rPr>
              <a:t>Topic Isolation</a:t>
            </a:r>
            <a:r>
              <a:rPr lang="en" sz="1500"/>
              <a:t>: Agents can write/retrieve data by topic, keeping domains separate.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>
                <a:solidFill>
                  <a:srgbClr val="4A86E8"/>
                </a:solidFill>
              </a:rPr>
              <a:t>Better Organization</a:t>
            </a:r>
            <a:r>
              <a:rPr lang="en" sz="1500"/>
              <a:t>: Maintains structure as your knowledge base grows.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>
                <a:solidFill>
                  <a:srgbClr val="4A86E8"/>
                </a:solidFill>
              </a:rPr>
              <a:t>Improved Retrieval</a:t>
            </a:r>
            <a:r>
              <a:rPr lang="en" sz="1500"/>
              <a:t>: Enables precise, tag-based filtering for searches.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>
                <a:solidFill>
                  <a:srgbClr val="4A86E8"/>
                </a:solidFill>
              </a:rPr>
              <a:t>Topic-Based Analysis</a:t>
            </a:r>
            <a:r>
              <a:rPr lang="en" sz="1500"/>
              <a:t>: Makes it easy to analyze patterns within specific domains.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>
                <a:solidFill>
                  <a:srgbClr val="4A86E8"/>
                </a:solidFill>
              </a:rPr>
              <a:t>Scalable Knowledge Management</a:t>
            </a:r>
            <a:r>
              <a:rPr lang="en" sz="1500"/>
              <a:t>: Reduces complexity as content increases.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Node sets are supported with Kuzu and Neo4j graph databases.</a:t>
            </a:r>
            <a:endParaRPr sz="1500"/>
          </a:p>
        </p:txBody>
      </p:sp>
      <p:sp>
        <p:nvSpPr>
          <p:cNvPr id="252" name="Google Shape;252;p40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cognee node sets?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/>
          <p:nvPr>
            <p:ph type="ctrTitle"/>
          </p:nvPr>
        </p:nvSpPr>
        <p:spPr>
          <a:xfrm>
            <a:off x="752960" y="2753800"/>
            <a:ext cx="7996200" cy="7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into the first demo!</a:t>
            </a:r>
            <a:endParaRPr/>
          </a:p>
        </p:txBody>
      </p:sp>
      <p:pic>
        <p:nvPicPr>
          <p:cNvPr id="258" name="Google Shape;2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1638" y="530350"/>
            <a:ext cx="1720720" cy="20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ctrTitle"/>
          </p:nvPr>
        </p:nvSpPr>
        <p:spPr>
          <a:xfrm>
            <a:off x="752960" y="2068000"/>
            <a:ext cx="7996200" cy="7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2: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a real-life </a:t>
            </a:r>
            <a:r>
              <a:rPr lang="en">
                <a:solidFill>
                  <a:srgbClr val="58C1D6"/>
                </a:solidFill>
              </a:rPr>
              <a:t>dlt</a:t>
            </a:r>
            <a:r>
              <a:rPr lang="en"/>
              <a:t> project 👀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Understanding API sources is important to us</a:t>
            </a:r>
            <a:endParaRPr sz="2300"/>
          </a:p>
        </p:txBody>
      </p:sp>
      <p:sp>
        <p:nvSpPr>
          <p:cNvPr id="269" name="Google Shape;269;p43"/>
          <p:cNvSpPr txBox="1"/>
          <p:nvPr>
            <p:ph idx="1" type="body"/>
          </p:nvPr>
        </p:nvSpPr>
        <p:spPr>
          <a:xfrm>
            <a:off x="612648" y="81586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We were building some RAGs to be able to understand API sources and docs.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We figure it is an important </a:t>
            </a:r>
            <a:r>
              <a:rPr lang="en" sz="1600"/>
              <a:t>element</a:t>
            </a:r>
            <a:r>
              <a:rPr lang="en" sz="1600"/>
              <a:t> to help you write data pipelines in today’s AI accelerated world!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70" name="Google Shape;2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125" y="1862950"/>
            <a:ext cx="2426676" cy="278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3"/>
          <p:cNvSpPr txBox="1"/>
          <p:nvPr/>
        </p:nvSpPr>
        <p:spPr>
          <a:xfrm>
            <a:off x="3835875" y="4246800"/>
            <a:ext cx="20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rPr>
              <a:t>&lt;insert hiba’s rant&gt;</a:t>
            </a:r>
            <a:endParaRPr>
              <a:solidFill>
                <a:schemeClr val="dk1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782025" y="1862950"/>
            <a:ext cx="4477800" cy="30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API docs are huge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We build pipelines on some </a:t>
            </a:r>
            <a:r>
              <a:rPr lang="en" sz="1600"/>
              <a:t>predetermined</a:t>
            </a:r>
            <a:r>
              <a:rPr lang="en" sz="1600"/>
              <a:t> rules.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API docs are defined quite differently.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API docs are huge.</a:t>
            </a:r>
            <a:endParaRPr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ctrTitle"/>
          </p:nvPr>
        </p:nvSpPr>
        <p:spPr>
          <a:xfrm>
            <a:off x="752960" y="2068000"/>
            <a:ext cx="7996200" cy="7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node sets with ontology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>
            <p:ph type="ctrTitle"/>
          </p:nvPr>
        </p:nvSpPr>
        <p:spPr>
          <a:xfrm>
            <a:off x="717685" y="3302725"/>
            <a:ext cx="7996200" cy="7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ontology?</a:t>
            </a:r>
            <a:endParaRPr/>
          </a:p>
        </p:txBody>
      </p:sp>
      <p:pic>
        <p:nvPicPr>
          <p:cNvPr id="283" name="Google Shape;2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025" y="868300"/>
            <a:ext cx="3203960" cy="20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>
            <p:ph idx="1" type="body"/>
          </p:nvPr>
        </p:nvSpPr>
        <p:spPr>
          <a:xfrm>
            <a:off x="612648" y="81586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Ontology is a formal, machine-readable specification that defines: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>
                <a:solidFill>
                  <a:srgbClr val="4A86E8"/>
                </a:solidFill>
              </a:rPr>
              <a:t>Entities </a:t>
            </a:r>
            <a:r>
              <a:rPr lang="en" sz="1600"/>
              <a:t>(things, concepts, or objects)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>
                <a:solidFill>
                  <a:srgbClr val="4A86E8"/>
                </a:solidFill>
              </a:rPr>
              <a:t>Classes </a:t>
            </a:r>
            <a:r>
              <a:rPr lang="en" sz="1600"/>
              <a:t>(types or categories of entities)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>
                <a:solidFill>
                  <a:srgbClr val="4A86E8"/>
                </a:solidFill>
              </a:rPr>
              <a:t>Relationships </a:t>
            </a:r>
            <a:r>
              <a:rPr lang="en" sz="1600"/>
              <a:t>(how entities and classes are connected)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>
                <a:solidFill>
                  <a:srgbClr val="4A86E8"/>
                </a:solidFill>
              </a:rPr>
              <a:t>Properties </a:t>
            </a:r>
            <a:r>
              <a:rPr lang="en" sz="1600"/>
              <a:t>(attributes or characteristics of entities)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Ontologies are typically written in standards like OWL (Web Ontology Language) or RDF/XML.</a:t>
            </a:r>
            <a:endParaRPr sz="1600"/>
          </a:p>
        </p:txBody>
      </p:sp>
      <p:sp>
        <p:nvSpPr>
          <p:cNvPr id="289" name="Google Shape;289;p46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ontology?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we’ll be doing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612648" y="81586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Going over some basic concepts.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What is </a:t>
            </a:r>
            <a:r>
              <a:rPr lang="en" sz="1600">
                <a:solidFill>
                  <a:srgbClr val="58C1D6"/>
                </a:solidFill>
              </a:rPr>
              <a:t>dlt</a:t>
            </a:r>
            <a:r>
              <a:rPr lang="en" sz="1600"/>
              <a:t>?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RAG systems: a refresher.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What is </a:t>
            </a:r>
            <a:r>
              <a:rPr lang="en" sz="1600">
                <a:solidFill>
                  <a:srgbClr val="A4C2F4"/>
                </a:solidFill>
              </a:rPr>
              <a:t>cognee</a:t>
            </a:r>
            <a:r>
              <a:rPr lang="en" sz="1600"/>
              <a:t>?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What are </a:t>
            </a:r>
            <a:r>
              <a:rPr lang="en" sz="1600">
                <a:solidFill>
                  <a:srgbClr val="A4C2F4"/>
                </a:solidFill>
              </a:rPr>
              <a:t>cognee</a:t>
            </a:r>
            <a:r>
              <a:rPr lang="en" sz="1600"/>
              <a:t> node sets?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An example with the </a:t>
            </a:r>
            <a:r>
              <a:rPr lang="en" sz="1600">
                <a:solidFill>
                  <a:srgbClr val="FFE599"/>
                </a:solidFill>
              </a:rPr>
              <a:t>NYC Taxi</a:t>
            </a:r>
            <a:r>
              <a:rPr lang="en" sz="1600"/>
              <a:t> dataset.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An example with </a:t>
            </a:r>
            <a:r>
              <a:rPr lang="en" sz="1600">
                <a:solidFill>
                  <a:srgbClr val="B6D7A8"/>
                </a:solidFill>
              </a:rPr>
              <a:t>REST API</a:t>
            </a:r>
            <a:r>
              <a:rPr lang="en" sz="1600"/>
              <a:t> source docs.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Key takeaways.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* If anyone wants to code together for part 2, please go on to the colab notebook and run all cells rn! It takes time to build a knowledge graph :)</a:t>
            </a:r>
            <a:endParaRPr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idx="1" type="body"/>
          </p:nvPr>
        </p:nvSpPr>
        <p:spPr>
          <a:xfrm>
            <a:off x="612648" y="81586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rgbClr val="4A86E8"/>
                </a:solidFill>
              </a:rPr>
              <a:t>Provide a shared vocabulary</a:t>
            </a:r>
            <a:r>
              <a:rPr lang="en" sz="1600"/>
              <a:t>: Everyone (and every system) refers to things the same way, reducing ambiguity.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rgbClr val="4A86E8"/>
                </a:solidFill>
              </a:rPr>
              <a:t>Structure data</a:t>
            </a:r>
            <a:r>
              <a:rPr lang="en" sz="1600"/>
              <a:t>: They organize information into clear categories and relationships, making it easier to search, analyze, and reason over the data.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rgbClr val="4A86E8"/>
                </a:solidFill>
              </a:rPr>
              <a:t>Enable reasoning</a:t>
            </a:r>
            <a:r>
              <a:rPr lang="en" sz="1600"/>
              <a:t>: Systems can infer new facts or connections based on the rules and relationships defined in the ontology.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rgbClr val="4A86E8"/>
                </a:solidFill>
              </a:rPr>
              <a:t>Support interoperability</a:t>
            </a:r>
            <a:r>
              <a:rPr lang="en" sz="1600"/>
              <a:t>: Data from different sources can be integrated and understood consistently if they use the same ontology.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95" name="Google Shape;295;p47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ontologies do (in any system)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idx="1" type="body"/>
          </p:nvPr>
        </p:nvSpPr>
        <p:spPr>
          <a:xfrm>
            <a:off x="612648" y="81586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rgbClr val="4A86E8"/>
                </a:solidFill>
              </a:rPr>
              <a:t>In business analytics, </a:t>
            </a:r>
            <a:r>
              <a:rPr lang="en" sz="1600"/>
              <a:t>an ontology might define concepts like “</a:t>
            </a:r>
            <a:r>
              <a:rPr lang="en" sz="1600">
                <a:solidFill>
                  <a:srgbClr val="4A86E8"/>
                </a:solidFill>
              </a:rPr>
              <a:t>Customer</a:t>
            </a:r>
            <a:r>
              <a:rPr lang="en" sz="1600"/>
              <a:t>,” “</a:t>
            </a:r>
            <a:r>
              <a:rPr lang="en" sz="1600">
                <a:solidFill>
                  <a:srgbClr val="4A86E8"/>
                </a:solidFill>
              </a:rPr>
              <a:t>Order</a:t>
            </a:r>
            <a:r>
              <a:rPr lang="en" sz="1600"/>
              <a:t>,” and “</a:t>
            </a:r>
            <a:r>
              <a:rPr lang="en" sz="1600">
                <a:solidFill>
                  <a:srgbClr val="4A86E8"/>
                </a:solidFill>
              </a:rPr>
              <a:t>Product</a:t>
            </a:r>
            <a:r>
              <a:rPr lang="en" sz="1600"/>
              <a:t>,” and specify how they relate, so different departments and tools can collaborate and analyze data accurately.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rgbClr val="4A86E8"/>
                </a:solidFill>
              </a:rPr>
              <a:t>In API docs</a:t>
            </a:r>
            <a:r>
              <a:rPr lang="en" sz="1600"/>
              <a:t>, an ontology defines concepts like “</a:t>
            </a:r>
            <a:r>
              <a:rPr lang="en" sz="1600">
                <a:solidFill>
                  <a:srgbClr val="4A86E8"/>
                </a:solidFill>
              </a:rPr>
              <a:t>Endpoint</a:t>
            </a:r>
            <a:r>
              <a:rPr lang="en" sz="1600"/>
              <a:t>”</a:t>
            </a:r>
            <a:r>
              <a:rPr lang="en" sz="1600"/>
              <a:t>, “</a:t>
            </a:r>
            <a:r>
              <a:rPr lang="en" sz="1600">
                <a:solidFill>
                  <a:srgbClr val="4A86E8"/>
                </a:solidFill>
              </a:rPr>
              <a:t>Base URL</a:t>
            </a:r>
            <a:r>
              <a:rPr lang="en" sz="1600"/>
              <a:t>”, “</a:t>
            </a:r>
            <a:r>
              <a:rPr lang="en" sz="1600">
                <a:solidFill>
                  <a:srgbClr val="4A86E8"/>
                </a:solidFill>
              </a:rPr>
              <a:t>Pagination</a:t>
            </a:r>
            <a:r>
              <a:rPr lang="en" sz="1600"/>
              <a:t>”, “</a:t>
            </a:r>
            <a:r>
              <a:rPr lang="en" sz="1600">
                <a:solidFill>
                  <a:srgbClr val="4A86E8"/>
                </a:solidFill>
              </a:rPr>
              <a:t>Authentication</a:t>
            </a:r>
            <a:r>
              <a:rPr lang="en" sz="1600"/>
              <a:t>”, and how they relate, so the data pipeline and data engineer can understand how to use them.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01" name="Google Shape;301;p48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Ontology use case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25" y="152400"/>
            <a:ext cx="712275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0"/>
          <p:cNvSpPr txBox="1"/>
          <p:nvPr>
            <p:ph type="ctrTitle"/>
          </p:nvPr>
        </p:nvSpPr>
        <p:spPr>
          <a:xfrm>
            <a:off x="752960" y="2753800"/>
            <a:ext cx="7996200" cy="7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into the second demo!</a:t>
            </a:r>
            <a:endParaRPr/>
          </a:p>
        </p:txBody>
      </p:sp>
      <p:pic>
        <p:nvPicPr>
          <p:cNvPr id="312" name="Google Shape;3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583" y="222950"/>
            <a:ext cx="3406843" cy="242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 txBox="1"/>
          <p:nvPr>
            <p:ph idx="1" type="body"/>
          </p:nvPr>
        </p:nvSpPr>
        <p:spPr>
          <a:xfrm>
            <a:off x="612648" y="81586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Show Everything:</a:t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MATCH (n)-[r]-&gt;(m) RETURN n, r, m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Focus on NodeSets</a:t>
            </a:r>
            <a:endParaRPr sz="1600"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// Get all NodeSet nodes MATCH (s:NodeSet) WITH s // Step 1: Sample 4 entities per NodeSet CALL { WITH s MATCH (n)-[r:belongs_to_set]-&gt;(s) RETURN n, r, s AS originalSet LIMIT 4 } // Step 2: For each sampled entity, fetch all belongs_to_set relationships (across all NodeSets) OPTIONAL MATCH (n)-[r2:belongs_to_set]-&gt;(otherSet:NodeSet) // Return everything RETURN DISTINCT originalSet, n, r, otherSet, r2</a:t>
            </a:r>
            <a:endParaRPr sz="1600"/>
          </a:p>
        </p:txBody>
      </p:sp>
      <p:sp>
        <p:nvSpPr>
          <p:cNvPr id="318" name="Google Shape;318;p51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Helpful queries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 txBox="1"/>
          <p:nvPr>
            <p:ph idx="1" type="body"/>
          </p:nvPr>
        </p:nvSpPr>
        <p:spPr>
          <a:xfrm>
            <a:off x="612648" y="81586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Specific search into the knowledge graph. We can draw some parallels with normal RAG system.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We had a central definition to inform our knowledge graph about our definitions of API docs.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Retrieval was very targeted. Otherwise I suffer with context windows in my other RAG pipelines.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Semantic definitions enrichment! </a:t>
            </a:r>
            <a:endParaRPr sz="1600"/>
          </a:p>
        </p:txBody>
      </p:sp>
      <p:sp>
        <p:nvSpPr>
          <p:cNvPr id="324" name="Google Shape;324;p52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cognee help us?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 txBox="1"/>
          <p:nvPr>
            <p:ph type="ctrTitle"/>
          </p:nvPr>
        </p:nvSpPr>
        <p:spPr>
          <a:xfrm>
            <a:off x="752960" y="2068000"/>
            <a:ext cx="7996200" cy="7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ctrTitle"/>
          </p:nvPr>
        </p:nvSpPr>
        <p:spPr>
          <a:xfrm>
            <a:off x="752960" y="2068000"/>
            <a:ext cx="7996200" cy="7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Concept 1: What is </a:t>
            </a:r>
            <a:r>
              <a:rPr lang="en">
                <a:solidFill>
                  <a:srgbClr val="58C1D6"/>
                </a:solidFill>
              </a:rPr>
              <a:t>dlt</a:t>
            </a:r>
            <a:r>
              <a:rPr lang="en"/>
              <a:t>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2">
                <a:solidFill>
                  <a:srgbClr val="999999"/>
                </a:solidFill>
              </a:rPr>
              <a:t>a.k.a data load tool</a:t>
            </a:r>
            <a:endParaRPr sz="2222">
              <a:solidFill>
                <a:srgbClr val="999999"/>
              </a:solidFill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idea: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888" y="510588"/>
            <a:ext cx="2342225" cy="41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dlt?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612648" y="81586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/>
              <a:t>Every data job is a data engineering job when you go through the ETL/ELT process.</a:t>
            </a:r>
            <a:endParaRPr i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rgbClr val="58C1D6"/>
                </a:solidFill>
              </a:rPr>
              <a:t>dlt</a:t>
            </a:r>
            <a:r>
              <a:rPr lang="en" sz="1600"/>
              <a:t> (data load tool) is an open-source </a:t>
            </a:r>
            <a:r>
              <a:rPr lang="en" sz="1600">
                <a:solidFill>
                  <a:srgbClr val="B6D7A8"/>
                </a:solidFill>
              </a:rPr>
              <a:t>Python</a:t>
            </a:r>
            <a:r>
              <a:rPr lang="en" sz="1600"/>
              <a:t> library that lets you build modern ELT pipelines using just </a:t>
            </a:r>
            <a:r>
              <a:rPr lang="en" sz="1600">
                <a:solidFill>
                  <a:srgbClr val="B6D7A8"/>
                </a:solidFill>
              </a:rPr>
              <a:t>Python</a:t>
            </a:r>
            <a:r>
              <a:rPr lang="en" sz="1600"/>
              <a:t> code.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It helps you: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>
                <a:solidFill>
                  <a:srgbClr val="4A86E8"/>
                </a:solidFill>
              </a:rPr>
              <a:t>Extract </a:t>
            </a:r>
            <a:r>
              <a:rPr lang="en" sz="1600"/>
              <a:t>data from APIs, databases, files, or custom sources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>
                <a:solidFill>
                  <a:srgbClr val="4A86E8"/>
                </a:solidFill>
              </a:rPr>
              <a:t>Transform </a:t>
            </a:r>
            <a:r>
              <a:rPr lang="en" sz="1600"/>
              <a:t>and normalize data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>
                <a:solidFill>
                  <a:srgbClr val="4A86E8"/>
                </a:solidFill>
              </a:rPr>
              <a:t>Load </a:t>
            </a:r>
            <a:r>
              <a:rPr lang="en" sz="1600"/>
              <a:t>data into destinations like BigQuery, DuckDB, Redshift, etc.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Manage </a:t>
            </a:r>
            <a:r>
              <a:rPr lang="en" sz="1600">
                <a:solidFill>
                  <a:srgbClr val="F9CB9C"/>
                </a:solidFill>
              </a:rPr>
              <a:t>schemas</a:t>
            </a:r>
            <a:r>
              <a:rPr lang="en" sz="1600"/>
              <a:t>, </a:t>
            </a:r>
            <a:r>
              <a:rPr lang="en" sz="1600">
                <a:solidFill>
                  <a:srgbClr val="A2C4C9"/>
                </a:solidFill>
              </a:rPr>
              <a:t>state</a:t>
            </a:r>
            <a:r>
              <a:rPr lang="en" sz="1600"/>
              <a:t>, and </a:t>
            </a:r>
            <a:r>
              <a:rPr lang="en" sz="1600">
                <a:solidFill>
                  <a:srgbClr val="EAD1DC"/>
                </a:solidFill>
              </a:rPr>
              <a:t>incremental</a:t>
            </a:r>
            <a:r>
              <a:rPr lang="en" sz="1600"/>
              <a:t> loading automatically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when you run </a:t>
            </a:r>
            <a:r>
              <a:rPr lang="en">
                <a:solidFill>
                  <a:srgbClr val="D9EAD3"/>
                </a:solidFill>
              </a:rPr>
              <a:t>pipeline.run()</a:t>
            </a:r>
            <a:r>
              <a:rPr lang="en"/>
              <a:t>?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 b="0" l="0" r="0" t="17019"/>
          <a:stretch/>
        </p:blipFill>
        <p:spPr>
          <a:xfrm>
            <a:off x="1971675" y="839125"/>
            <a:ext cx="5353050" cy="426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latin typeface="Arial"/>
                <a:ea typeface="Arial"/>
                <a:cs typeface="Arial"/>
                <a:sym typeface="Arial"/>
              </a:rPr>
              <a:t>What is 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dlt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? 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612650" y="663777"/>
            <a:ext cx="8520600" cy="14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 sz="1100">
                <a:solidFill>
                  <a:srgbClr val="58C1D6"/>
                </a:solidFill>
                <a:latin typeface="Roboto Mono"/>
                <a:ea typeface="Roboto Mono"/>
                <a:cs typeface="Roboto Mono"/>
                <a:sym typeface="Roboto Mono"/>
              </a:rPr>
              <a:t>dlt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is an open-source Python library that simplifies data loading by automating complex tasks like </a:t>
            </a:r>
            <a:r>
              <a:rPr lang="en" sz="11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schema creation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solidFill>
                  <a:srgbClr val="B6D7A8"/>
                </a:solidFill>
                <a:latin typeface="Arial"/>
                <a:ea typeface="Arial"/>
                <a:cs typeface="Arial"/>
                <a:sym typeface="Arial"/>
              </a:rPr>
              <a:t>data normalization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incremental loading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etc. Much like </a:t>
            </a:r>
            <a:r>
              <a:rPr lang="en" sz="1100">
                <a:solidFill>
                  <a:srgbClr val="EA9999"/>
                </a:solidFill>
                <a:latin typeface="Arial"/>
                <a:ea typeface="Arial"/>
                <a:cs typeface="Arial"/>
                <a:sym typeface="Arial"/>
              </a:rPr>
              <a:t>dbt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democratized the T(Transform) layer of ELT to SQL users, </a:t>
            </a:r>
            <a:r>
              <a:rPr lang="en" sz="1100">
                <a:solidFill>
                  <a:srgbClr val="58C1D6"/>
                </a:solidFill>
                <a:latin typeface="Roboto Mono"/>
                <a:ea typeface="Roboto Mono"/>
                <a:cs typeface="Roboto Mono"/>
                <a:sym typeface="Roboto Mono"/>
              </a:rPr>
              <a:t>dlt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democratizes the EL (Extract/Load) aspect of data handling with Python.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950" y="1351150"/>
            <a:ext cx="6619474" cy="35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612648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we’ll be using dlt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612648" y="81586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Taxi dataset:	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Ingesting a dataset into a local DuckDB destination.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Access local data as a dataframe.</a:t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REST API sources dataset: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Ingesting data to a local filesystem.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L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